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1"/>
  </p:sldMasterIdLst>
  <p:sldIdLst>
    <p:sldId id="256" r:id="rId2"/>
    <p:sldId id="257" r:id="rId3"/>
    <p:sldId id="259" r:id="rId4"/>
    <p:sldId id="266" r:id="rId5"/>
    <p:sldId id="258" r:id="rId6"/>
    <p:sldId id="261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55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0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05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9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19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51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84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7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44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9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3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097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8097" y="1951906"/>
            <a:ext cx="8887178" cy="1225700"/>
          </a:xfrm>
        </p:spPr>
        <p:txBody>
          <a:bodyPr>
            <a:normAutofit/>
          </a:bodyPr>
          <a:lstStyle/>
          <a:p>
            <a:r>
              <a:rPr lang="es-ES" sz="44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Cuento de humor.</a:t>
            </a:r>
            <a:endParaRPr lang="en-US" sz="4400" b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994" y="3351749"/>
            <a:ext cx="9011384" cy="2280356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bg2">
                    <a:lumMod val="50000"/>
                  </a:schemeClr>
                </a:solidFill>
              </a:rPr>
              <a:t>¿Qué es?</a:t>
            </a:r>
          </a:p>
          <a:p>
            <a:pPr algn="just"/>
            <a:r>
              <a:rPr lang="es-ES" dirty="0" smtClean="0"/>
              <a:t>Es aquel en el que el autor busca causar un efecto cómico en el lector. No tiene reglas ni leyes. Es humorístico cualquier texto que intente y logre hacer reír.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449" y="67482"/>
            <a:ext cx="2976541" cy="196451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297" y="5016873"/>
            <a:ext cx="3103628" cy="16164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098" y="598314"/>
            <a:ext cx="3225814" cy="13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4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9833" y="1833589"/>
            <a:ext cx="8932333" cy="90961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b="1" dirty="0" smtClean="0">
                <a:latin typeface="Arial Black" panose="020B0A04020102020204" pitchFamily="34" charset="0"/>
              </a:rPr>
              <a:t>Conclusión.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6356" y="3438142"/>
            <a:ext cx="11029244" cy="1562835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L</a:t>
            </a:r>
            <a:r>
              <a:rPr lang="es-ES" dirty="0" smtClean="0"/>
              <a:t>os cuentos de humor aportan a la risa, así también como se vale de muchísimos recursos, para expresar ideas o relatar hechos que nos suceden en la vida diaria, además que son textos breves y muy fáciles de entender, es una buena manera de llegar a nuestros futuros alumnos de un modo diferente.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222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44978" y="1506211"/>
            <a:ext cx="8991600" cy="16459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sz="4400" b="1" dirty="0" smtClean="0">
                <a:latin typeface="Arial Black" panose="020B0A04020102020204" pitchFamily="34" charset="0"/>
              </a:rPr>
              <a:t>Clase textual.</a:t>
            </a:r>
            <a:endParaRPr lang="en-US" sz="4400" b="1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01045" y="3551032"/>
            <a:ext cx="9279466" cy="1720879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bg2">
                    <a:lumMod val="50000"/>
                  </a:schemeClr>
                </a:solidFill>
              </a:rPr>
              <a:t>¿Qué sucedió?</a:t>
            </a:r>
          </a:p>
          <a:p>
            <a:pPr algn="just"/>
            <a:r>
              <a:rPr lang="es-ES" sz="1800" dirty="0" smtClean="0">
                <a:solidFill>
                  <a:schemeClr val="tx1"/>
                </a:solidFill>
              </a:rPr>
              <a:t>Se usa para relatar. Los hechos se ordenan en forma lógica, temporal y tienen una estructura que se organiza en introducción, conflicto y desenlace.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7351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15200" y="2024576"/>
            <a:ext cx="4576064" cy="5898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 smtClean="0">
                <a:latin typeface="Arial Black" panose="020B0A04020102020204" pitchFamily="34" charset="0"/>
              </a:rPr>
              <a:t>Ejemplos.</a:t>
            </a:r>
            <a:endParaRPr lang="en-US" b="1" dirty="0">
              <a:latin typeface="Arial Black" panose="020B0A04020102020204" pitchFamily="34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5915378" y="1270332"/>
            <a:ext cx="6321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7315200" y="5306110"/>
            <a:ext cx="79022" cy="953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/>
          <p:cNvSpPr/>
          <p:nvPr/>
        </p:nvSpPr>
        <p:spPr>
          <a:xfrm>
            <a:off x="6683418" y="949045"/>
            <a:ext cx="829337" cy="77893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/>
              <a:t>Situación inicial.</a:t>
            </a:r>
            <a:endParaRPr lang="en-US" sz="1100" dirty="0"/>
          </a:p>
        </p:txBody>
      </p:sp>
      <p:sp>
        <p:nvSpPr>
          <p:cNvPr id="40" name="Rectángulo 39"/>
          <p:cNvSpPr/>
          <p:nvPr/>
        </p:nvSpPr>
        <p:spPr>
          <a:xfrm>
            <a:off x="7154726" y="3322442"/>
            <a:ext cx="934356" cy="59612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/>
              <a:t>Conflicto</a:t>
            </a:r>
            <a:endParaRPr lang="en-U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6987" t="1941" r="7260" b="10854"/>
          <a:stretch/>
        </p:blipFill>
        <p:spPr>
          <a:xfrm>
            <a:off x="716356" y="27407"/>
            <a:ext cx="4682992" cy="6514826"/>
          </a:xfrm>
          <a:prstGeom prst="rect">
            <a:avLst/>
          </a:prstGeom>
        </p:spPr>
      </p:pic>
      <p:sp>
        <p:nvSpPr>
          <p:cNvPr id="37" name="Cerrar llave 36"/>
          <p:cNvSpPr/>
          <p:nvPr/>
        </p:nvSpPr>
        <p:spPr>
          <a:xfrm>
            <a:off x="5399348" y="2781896"/>
            <a:ext cx="1715274" cy="1677215"/>
          </a:xfrm>
          <a:prstGeom prst="rightBrac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205" y="818912"/>
            <a:ext cx="1719221" cy="1857207"/>
          </a:xfrm>
          <a:prstGeom prst="rect">
            <a:avLst/>
          </a:prstGeom>
        </p:spPr>
      </p:pic>
      <p:cxnSp>
        <p:nvCxnSpPr>
          <p:cNvPr id="47" name="Conector recto 46"/>
          <p:cNvCxnSpPr/>
          <p:nvPr/>
        </p:nvCxnSpPr>
        <p:spPr>
          <a:xfrm>
            <a:off x="3894667" y="916735"/>
            <a:ext cx="3386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ángulo 49"/>
          <p:cNvSpPr/>
          <p:nvPr/>
        </p:nvSpPr>
        <p:spPr>
          <a:xfrm>
            <a:off x="3651956" y="446932"/>
            <a:ext cx="824088" cy="25882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/>
              <a:t>Espacio</a:t>
            </a:r>
            <a:r>
              <a:rPr lang="es-ES" sz="1100" dirty="0" smtClean="0"/>
              <a:t>.</a:t>
            </a:r>
            <a:endParaRPr lang="en-US" sz="1100" dirty="0"/>
          </a:p>
        </p:txBody>
      </p:sp>
      <p:cxnSp>
        <p:nvCxnSpPr>
          <p:cNvPr id="52" name="Conector recto 51"/>
          <p:cNvCxnSpPr/>
          <p:nvPr/>
        </p:nvCxnSpPr>
        <p:spPr>
          <a:xfrm>
            <a:off x="2111022" y="949045"/>
            <a:ext cx="4402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/>
          <p:cNvCxnSpPr/>
          <p:nvPr/>
        </p:nvCxnSpPr>
        <p:spPr>
          <a:xfrm>
            <a:off x="3108858" y="927246"/>
            <a:ext cx="4402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/>
          <p:cNvCxnSpPr/>
          <p:nvPr/>
        </p:nvCxnSpPr>
        <p:spPr>
          <a:xfrm>
            <a:off x="835378" y="1412668"/>
            <a:ext cx="1275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ángulo 53"/>
          <p:cNvSpPr/>
          <p:nvPr/>
        </p:nvSpPr>
        <p:spPr>
          <a:xfrm>
            <a:off x="36445" y="1157237"/>
            <a:ext cx="739422" cy="2602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/>
              <a:t>Pretérito.</a:t>
            </a:r>
            <a:endParaRPr lang="en-US" sz="900" dirty="0"/>
          </a:p>
        </p:txBody>
      </p:sp>
      <p:cxnSp>
        <p:nvCxnSpPr>
          <p:cNvPr id="65" name="Conector recto 64"/>
          <p:cNvCxnSpPr/>
          <p:nvPr/>
        </p:nvCxnSpPr>
        <p:spPr>
          <a:xfrm flipV="1">
            <a:off x="898899" y="1323137"/>
            <a:ext cx="4327532" cy="30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ángulo 57"/>
          <p:cNvSpPr/>
          <p:nvPr/>
        </p:nvSpPr>
        <p:spPr>
          <a:xfrm>
            <a:off x="2596540" y="1066080"/>
            <a:ext cx="615149" cy="1851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800" dirty="0" smtClean="0"/>
              <a:t> </a:t>
            </a:r>
            <a:r>
              <a:rPr lang="es-ES" sz="800" dirty="0" smtClean="0">
                <a:solidFill>
                  <a:schemeClr val="tx1"/>
                </a:solidFill>
              </a:rPr>
              <a:t>Tiempo.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70" name="Conector recto 69"/>
          <p:cNvCxnSpPr/>
          <p:nvPr/>
        </p:nvCxnSpPr>
        <p:spPr>
          <a:xfrm flipV="1">
            <a:off x="775867" y="2399355"/>
            <a:ext cx="4428151" cy="30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ángulo 72"/>
          <p:cNvSpPr/>
          <p:nvPr/>
        </p:nvSpPr>
        <p:spPr>
          <a:xfrm>
            <a:off x="133817" y="2227960"/>
            <a:ext cx="617823" cy="8963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/>
              <a:t>Omnisciente, tercera persona.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040409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650" y="3414840"/>
            <a:ext cx="993734" cy="5425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6075" t="10711" r="24260" b="3144"/>
          <a:stretch/>
        </p:blipFill>
        <p:spPr>
          <a:xfrm>
            <a:off x="768372" y="2441875"/>
            <a:ext cx="6218610" cy="248852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6767" y="3928965"/>
            <a:ext cx="3730215" cy="4923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6982" y="3661041"/>
            <a:ext cx="664522" cy="4938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793" y="2460189"/>
            <a:ext cx="2277857" cy="247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42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43757" y="749855"/>
            <a:ext cx="8808154" cy="96605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 smtClean="0">
                <a:latin typeface="Arial Black" panose="020B0A04020102020204" pitchFamily="34" charset="0"/>
              </a:rPr>
              <a:t>Características generales</a:t>
            </a:r>
            <a:r>
              <a:rPr lang="es-ES" b="1" dirty="0" smtClean="0"/>
              <a:t>.</a:t>
            </a:r>
            <a:endParaRPr lang="en-U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2513" y="2099733"/>
            <a:ext cx="9169398" cy="3104444"/>
          </a:xfrm>
        </p:spPr>
        <p:txBody>
          <a:bodyPr>
            <a:normAutofit/>
          </a:bodyPr>
          <a:lstStyle/>
          <a:p>
            <a:r>
              <a:rPr lang="es-ES" b="1" u="sng" dirty="0" smtClean="0">
                <a:solidFill>
                  <a:schemeClr val="bg1"/>
                </a:solidFill>
              </a:rPr>
              <a:t>Estructura: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/>
              <a:t>Situación inicial</a:t>
            </a:r>
            <a:r>
              <a:rPr lang="en-US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/>
              <a:t>Conflicto.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/>
              <a:t>Final.</a:t>
            </a:r>
          </a:p>
          <a:p>
            <a:r>
              <a:rPr lang="es-ES" b="1" u="sng" dirty="0" smtClean="0">
                <a:solidFill>
                  <a:schemeClr val="bg1"/>
                </a:solidFill>
              </a:rPr>
              <a:t>Narrador: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/>
              <a:t>Omnisciente.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/>
              <a:t>En tercera persona.</a:t>
            </a:r>
          </a:p>
        </p:txBody>
      </p:sp>
    </p:spTree>
    <p:extLst>
      <p:ext uri="{BB962C8B-B14F-4D97-AF65-F5344CB8AC3E}">
        <p14:creationId xmlns:p14="http://schemas.microsoft.com/office/powerpoint/2010/main" val="40697209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66421" y="907899"/>
            <a:ext cx="10219268" cy="94347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 smtClean="0">
                <a:latin typeface="Arial Black" panose="020B0A04020102020204" pitchFamily="34" charset="0"/>
              </a:rPr>
              <a:t>Características gramaticales.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42243" y="2099734"/>
            <a:ext cx="10467624" cy="3601156"/>
          </a:xfrm>
        </p:spPr>
        <p:txBody>
          <a:bodyPr>
            <a:normAutofit fontScale="85000" lnSpcReduction="20000"/>
          </a:bodyPr>
          <a:lstStyle/>
          <a:p>
            <a:r>
              <a:rPr lang="es-ES" b="1" u="sng" dirty="0" smtClean="0">
                <a:solidFill>
                  <a:schemeClr val="bg1"/>
                </a:solidFill>
              </a:rPr>
              <a:t>Recursos:</a:t>
            </a:r>
            <a:endParaRPr lang="en-US" b="1" u="sng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u="sng" dirty="0" smtClean="0"/>
              <a:t>Parodia: </a:t>
            </a:r>
            <a:r>
              <a:rPr lang="es-ES" dirty="0" smtClean="0"/>
              <a:t>es la inversión del género de la obra con fines graciosos. EL autor debe ridiculizar, y usar fuera de contexto o erróneamente elementos del texto parodiado.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/>
              <a:t>Sátira.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/>
              <a:t>Ironía.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/>
              <a:t>Absurdo.</a:t>
            </a:r>
          </a:p>
          <a:p>
            <a:r>
              <a:rPr lang="es-ES" b="1" u="sng" dirty="0" smtClean="0">
                <a:solidFill>
                  <a:schemeClr val="bg1"/>
                </a:solidFill>
              </a:rPr>
              <a:t>Tiempo verbal: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b="1" dirty="0" smtClean="0"/>
              <a:t> </a:t>
            </a:r>
            <a:r>
              <a:rPr lang="es-ES" dirty="0" smtClean="0"/>
              <a:t>Pretérito.</a:t>
            </a:r>
          </a:p>
          <a:p>
            <a:r>
              <a:rPr lang="es-ES" b="1" u="sng" dirty="0" smtClean="0">
                <a:solidFill>
                  <a:schemeClr val="bg1"/>
                </a:solidFill>
              </a:rPr>
              <a:t>Registro: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/>
              <a:t>Informal.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/>
              <a:t>Oraciones sencillas.</a:t>
            </a:r>
          </a:p>
          <a:p>
            <a:endParaRPr lang="es-ES" b="1" dirty="0" smtClean="0"/>
          </a:p>
          <a:p>
            <a:pPr algn="l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776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3923" y="1156604"/>
            <a:ext cx="6924153" cy="71735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Arial Black" panose="020B0A04020102020204" pitchFamily="34" charset="0"/>
              </a:rPr>
              <a:t>Recursos humorísticos.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bad bunny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38511" y="2186869"/>
            <a:ext cx="5514975" cy="3101975"/>
          </a:xfrm>
        </p:spPr>
      </p:pic>
      <p:sp>
        <p:nvSpPr>
          <p:cNvPr id="3" name="Rectángulo 2"/>
          <p:cNvSpPr/>
          <p:nvPr/>
        </p:nvSpPr>
        <p:spPr>
          <a:xfrm>
            <a:off x="1354667" y="3330222"/>
            <a:ext cx="1817512" cy="11401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La parodia.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El absurdo.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La ironía.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871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3778" y="1343378"/>
            <a:ext cx="10622844" cy="3424972"/>
          </a:xfrm>
        </p:spPr>
        <p:txBody>
          <a:bodyPr>
            <a:normAutofit/>
          </a:bodyPr>
          <a:lstStyle/>
          <a:p>
            <a:r>
              <a:rPr lang="es-ES" b="1" u="sng" dirty="0" smtClean="0">
                <a:solidFill>
                  <a:schemeClr val="bg1"/>
                </a:solidFill>
              </a:rPr>
              <a:t>Función social:</a:t>
            </a:r>
          </a:p>
          <a:p>
            <a:pPr algn="just"/>
            <a:r>
              <a:rPr lang="es-ES" dirty="0" smtClean="0">
                <a:solidFill>
                  <a:schemeClr val="tx1"/>
                </a:solidFill>
              </a:rPr>
              <a:t>Lo cómico nos sorprende y nos desconcierta. Rompe la variedad de la vida y produce una liberación de las tenciones. </a:t>
            </a:r>
          </a:p>
          <a:p>
            <a:r>
              <a:rPr lang="es-ES" b="1" u="sng" dirty="0" smtClean="0">
                <a:solidFill>
                  <a:schemeClr val="bg1"/>
                </a:solidFill>
              </a:rPr>
              <a:t>Estrategia discursiva: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Función poética.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Recursos expresivos.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01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01611" y="1111100"/>
            <a:ext cx="8988778" cy="121441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b="1" dirty="0" smtClean="0">
                <a:latin typeface="Arial Black" panose="020B0A04020102020204" pitchFamily="34" charset="0"/>
              </a:rPr>
              <a:t>Actividades propuestas.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1610" y="2540000"/>
            <a:ext cx="9879189" cy="283351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1.¿Por qué en este cuento hay intrusos?¿Quiénes son? Rodeen con un circulo quienes son: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Cenicienta.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Blanca nieves y los siete enanos.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Ricitos de oro y los tres osos.</a:t>
            </a:r>
          </a:p>
          <a:p>
            <a:pPr algn="just"/>
            <a:r>
              <a:rPr lang="es-ES" dirty="0" smtClean="0"/>
              <a:t>2.El narrador de El pastel más grande del mundo está en primera/tercera persona, porque...</a:t>
            </a:r>
          </a:p>
        </p:txBody>
      </p:sp>
    </p:spTree>
    <p:extLst>
      <p:ext uri="{BB962C8B-B14F-4D97-AF65-F5344CB8AC3E}">
        <p14:creationId xmlns:p14="http://schemas.microsoft.com/office/powerpoint/2010/main" val="2273167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ersonalizado 1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E81BD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Paquete</Template>
  <TotalTime>267</TotalTime>
  <Words>331</Words>
  <Application>Microsoft Office PowerPoint</Application>
  <PresentationFormat>Panorámica</PresentationFormat>
  <Paragraphs>49</Paragraphs>
  <Slides>10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Gill Sans MT</vt:lpstr>
      <vt:lpstr>Parcel</vt:lpstr>
      <vt:lpstr>Cuento de humor.</vt:lpstr>
      <vt:lpstr>Clase textual.</vt:lpstr>
      <vt:lpstr>Ejemplos.</vt:lpstr>
      <vt:lpstr>Presentación de PowerPoint</vt:lpstr>
      <vt:lpstr>Características generales.</vt:lpstr>
      <vt:lpstr>Características gramaticales.</vt:lpstr>
      <vt:lpstr>Recursos humorísticos.</vt:lpstr>
      <vt:lpstr>Presentación de PowerPoint</vt:lpstr>
      <vt:lpstr>Actividades propuestas.</vt:lpstr>
      <vt:lpstr>Conclusión.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Cuento de humor.</dc:title>
  <dc:creator>Sol</dc:creator>
  <cp:lastModifiedBy>Sol</cp:lastModifiedBy>
  <cp:revision>29</cp:revision>
  <dcterms:created xsi:type="dcterms:W3CDTF">2024-10-30T18:30:19Z</dcterms:created>
  <dcterms:modified xsi:type="dcterms:W3CDTF">2024-11-08T17:03:08Z</dcterms:modified>
</cp:coreProperties>
</file>